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4" r:id="rId2"/>
    <p:sldId id="496" r:id="rId3"/>
    <p:sldId id="499" r:id="rId4"/>
    <p:sldId id="389" r:id="rId5"/>
    <p:sldId id="506" r:id="rId6"/>
    <p:sldId id="479" r:id="rId7"/>
    <p:sldId id="497" r:id="rId8"/>
    <p:sldId id="505" r:id="rId9"/>
    <p:sldId id="406" r:id="rId10"/>
    <p:sldId id="486" r:id="rId11"/>
    <p:sldId id="495" r:id="rId12"/>
    <p:sldId id="504" r:id="rId13"/>
    <p:sldId id="397" r:id="rId14"/>
    <p:sldId id="507" r:id="rId15"/>
    <p:sldId id="39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6600"/>
    <a:srgbClr val="FF3300"/>
    <a:srgbClr val="B808AB"/>
    <a:srgbClr val="FFFFCC"/>
    <a:srgbClr val="FFFFFF"/>
    <a:srgbClr val="FFFF99"/>
    <a:srgbClr val="FFC50D"/>
    <a:srgbClr val="00B06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1" autoAdjust="0"/>
    <p:restoredTop sz="94227" autoAdjust="0"/>
  </p:normalViewPr>
  <p:slideViewPr>
    <p:cSldViewPr>
      <p:cViewPr>
        <p:scale>
          <a:sx n="70" d="100"/>
          <a:sy n="70" d="100"/>
        </p:scale>
        <p:origin x="-1608" y="-10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5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4A17B3-7A73-4BBF-8EFD-D306D02F9819}" type="datetimeFigureOut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4E57B9-21B9-42FE-BBD5-C2F6BAAE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18275-F5F6-42ED-BED2-25D898B2FC95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0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0A85A-33B6-4E62-A757-B55AA268F9E3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69F5-B06D-4A34-90BD-D4E1D759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83F5-C635-4038-9C2D-35FE37447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13A5-7852-46F5-9BE7-D10B2900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1132-4C68-4A5E-99D8-ACEEDC81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D185-CCF5-48EC-8930-44D8BD8F4B67}" type="datetimeFigureOut">
              <a:rPr lang="en-US"/>
              <a:pPr>
                <a:defRPr/>
              </a:pPr>
              <a:t>12/9/14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5D14-4CE1-44C8-B9A9-456E5AAC2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041A-E435-464B-869A-32970624C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B2C6-48C9-44FC-9B51-D056B76C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F893-6362-41D2-AAFB-D4862697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EF52-56BA-4926-9E6F-4C2D19E5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59C-7686-43E2-A7B9-5E9BCB2C8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44AE-A55C-442D-8CAA-D4640654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AC38-F313-4A44-920A-35F3C3F3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A38B-E035-434B-87B7-752ECEDFF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F3A2E1-F15F-46F9-A4FE-3FA00D03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slideLayout" Target="../slideLayouts/slideLayout13.xml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981200"/>
          </a:xfrm>
        </p:spPr>
        <p:txBody>
          <a:bodyPr/>
          <a:lstStyle/>
          <a:p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surement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tios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A=3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EMC Effect in Deep Inelastic Electron Scattering Off the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ritium and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elium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Mirr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uclei</a:t>
            </a: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1224318" y="3276600"/>
            <a:ext cx="6923964" cy="2951162"/>
          </a:xfrm>
        </p:spPr>
        <p:txBody>
          <a:bodyPr/>
          <a:lstStyle/>
          <a:p>
            <a:r>
              <a:rPr lang="en-US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J. Gomez for G. </a:t>
            </a:r>
            <a:r>
              <a:rPr lang="en-US" sz="3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Petratos</a:t>
            </a:r>
            <a:r>
              <a:rPr lang="en-US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&amp;</a:t>
            </a:r>
            <a:endParaRPr lang="en-US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JLab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MARATHON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</a:p>
          <a:p>
            <a:endParaRPr lang="en-US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Hall A Collaboration Meeting</a:t>
            </a:r>
          </a:p>
          <a:p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December 2014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Experiment E12-10-103  - Update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4900" y="-1181100"/>
            <a:ext cx="6858001" cy="9220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</a:t>
            </a:r>
            <a:r>
              <a:rPr lang="en-US" sz="2400" dirty="0" smtClean="0">
                <a:solidFill>
                  <a:srgbClr val="00602B"/>
                </a:solidFill>
              </a:rPr>
              <a:t>Side View</a:t>
            </a:r>
          </a:p>
          <a:p>
            <a:r>
              <a:rPr lang="en-US" sz="2400" dirty="0" err="1" smtClean="0">
                <a:solidFill>
                  <a:srgbClr val="00602B"/>
                </a:solidFill>
              </a:rPr>
              <a:t>BigBite</a:t>
            </a:r>
            <a:r>
              <a:rPr lang="en-US" sz="2400" dirty="0" smtClean="0">
                <a:solidFill>
                  <a:srgbClr val="00602B"/>
                </a:solidFill>
              </a:rPr>
              <a:t> Spectrometer</a:t>
            </a:r>
            <a:endParaRPr lang="en-US" sz="2400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Work in Progress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91200"/>
          </a:xfrm>
        </p:spPr>
        <p:txBody>
          <a:bodyPr/>
          <a:lstStyle/>
          <a:p>
            <a:pPr algn="just" eaLnBrk="1" hangingPunct="1"/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Putting back the </a:t>
            </a:r>
            <a:r>
              <a:rPr lang="en-US" sz="2500" dirty="0" err="1" smtClean="0"/>
              <a:t>BigBite</a:t>
            </a:r>
            <a:r>
              <a:rPr lang="en-US" sz="2500" dirty="0" smtClean="0"/>
              <a:t> Spectrometer together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Re-cabling and checking of detectors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Re-installation of front end electronics 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Resetting the DAQ system</a:t>
            </a:r>
            <a:endParaRPr lang="en-US" sz="2200" dirty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Search for Cerenkov counter replacement phototubes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Search for C</a:t>
            </a:r>
            <a:r>
              <a:rPr lang="en-US" sz="2200" baseline="-25000" dirty="0" smtClean="0">
                <a:solidFill>
                  <a:srgbClr val="0070C0"/>
                </a:solidFill>
              </a:rPr>
              <a:t>4</a:t>
            </a:r>
            <a:r>
              <a:rPr lang="en-US" sz="2200" dirty="0" smtClean="0">
                <a:solidFill>
                  <a:srgbClr val="0070C0"/>
                </a:solidFill>
              </a:rPr>
              <a:t>F</a:t>
            </a:r>
            <a:r>
              <a:rPr lang="en-US" sz="2200" baseline="-25000" dirty="0" smtClean="0">
                <a:solidFill>
                  <a:srgbClr val="0070C0"/>
                </a:solidFill>
              </a:rPr>
              <a:t>8</a:t>
            </a:r>
            <a:r>
              <a:rPr lang="en-US" sz="2200" dirty="0" smtClean="0">
                <a:solidFill>
                  <a:srgbClr val="0070C0"/>
                </a:solidFill>
              </a:rPr>
              <a:t>O Gas vendor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Planning for basic magnetic field magnetic measurements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Modeling of the </a:t>
            </a:r>
            <a:r>
              <a:rPr lang="en-US" sz="2200" dirty="0" err="1" smtClean="0">
                <a:solidFill>
                  <a:srgbClr val="0070C0"/>
                </a:solidFill>
              </a:rPr>
              <a:t>BigBite</a:t>
            </a:r>
            <a:r>
              <a:rPr lang="en-US" sz="2200" dirty="0" smtClean="0">
                <a:solidFill>
                  <a:srgbClr val="0070C0"/>
                </a:solidFill>
              </a:rPr>
              <a:t> magnetic field</a:t>
            </a:r>
            <a:endParaRPr lang="en-US" sz="2400" dirty="0" smtClean="0"/>
          </a:p>
          <a:p>
            <a:pPr algn="just" eaLnBrk="1" hangingPunct="1"/>
            <a:r>
              <a:rPr lang="en-US" sz="2500" dirty="0" smtClean="0">
                <a:solidFill>
                  <a:srgbClr val="FF0000"/>
                </a:solidFill>
              </a:rPr>
              <a:t> &amp; </a:t>
            </a:r>
            <a:r>
              <a:rPr lang="en-US" sz="2400" dirty="0" smtClean="0">
                <a:solidFill>
                  <a:srgbClr val="FF0000"/>
                </a:solidFill>
              </a:rPr>
              <a:t>really</a:t>
            </a:r>
            <a:r>
              <a:rPr lang="en-US" sz="2400" dirty="0" smtClean="0"/>
              <a:t> working in MARATHON/</a:t>
            </a:r>
            <a:r>
              <a:rPr lang="en-US" sz="2400" dirty="0" err="1" smtClean="0"/>
              <a:t>BigBite</a:t>
            </a:r>
            <a:r>
              <a:rPr lang="en-US" sz="2400" dirty="0" smtClean="0"/>
              <a:t>/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 exp.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L. Myers, D. </a:t>
            </a:r>
            <a:r>
              <a:rPr lang="en-US" sz="2200" dirty="0" err="1" smtClean="0">
                <a:solidFill>
                  <a:srgbClr val="0070C0"/>
                </a:solidFill>
              </a:rPr>
              <a:t>Higinbotham</a:t>
            </a:r>
            <a:r>
              <a:rPr lang="en-US" sz="2200" dirty="0" smtClean="0">
                <a:solidFill>
                  <a:srgbClr val="0070C0"/>
                </a:solidFill>
              </a:rPr>
              <a:t> (JLab), M. Olson (St. Norbert)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S. </a:t>
            </a:r>
            <a:r>
              <a:rPr lang="en-US" sz="2200" dirty="0" err="1" smtClean="0">
                <a:solidFill>
                  <a:srgbClr val="0070C0"/>
                </a:solidFill>
              </a:rPr>
              <a:t>Alsalmi</a:t>
            </a:r>
            <a:r>
              <a:rPr lang="en-US" sz="2200" dirty="0" smtClean="0">
                <a:solidFill>
                  <a:srgbClr val="0070C0"/>
                </a:solidFill>
              </a:rPr>
              <a:t>, T. Hague, M. </a:t>
            </a:r>
            <a:r>
              <a:rPr lang="en-US" sz="2200" dirty="0" err="1" smtClean="0">
                <a:solidFill>
                  <a:srgbClr val="0070C0"/>
                </a:solidFill>
              </a:rPr>
              <a:t>Nycz</a:t>
            </a:r>
            <a:r>
              <a:rPr lang="en-US" sz="2200" dirty="0" smtClean="0">
                <a:solidFill>
                  <a:srgbClr val="0070C0"/>
                </a:solidFill>
              </a:rPr>
              <a:t>, T. Su </a:t>
            </a:r>
            <a:r>
              <a:rPr lang="en-US" sz="2200" dirty="0" smtClean="0">
                <a:solidFill>
                  <a:srgbClr val="FF0000"/>
                </a:solidFill>
              </a:rPr>
              <a:t>(Kent State</a:t>
            </a:r>
            <a:r>
              <a:rPr lang="en-US" sz="2200" dirty="0" smtClean="0">
                <a:solidFill>
                  <a:srgbClr val="0070C0"/>
                </a:solidFill>
              </a:rPr>
              <a:t>), D. Nguyen, </a:t>
            </a:r>
            <a:r>
              <a:rPr lang="en-US" sz="2200" dirty="0" smtClean="0">
                <a:solidFill>
                  <a:srgbClr val="FF0000"/>
                </a:solidFill>
              </a:rPr>
              <a:t>+1</a:t>
            </a:r>
            <a:r>
              <a:rPr lang="en-US" sz="2200" dirty="0" smtClean="0">
                <a:solidFill>
                  <a:srgbClr val="0070C0"/>
                </a:solidFill>
              </a:rPr>
              <a:t> (</a:t>
            </a:r>
            <a:r>
              <a:rPr lang="en-US" sz="2200" dirty="0" smtClean="0">
                <a:solidFill>
                  <a:srgbClr val="FF0000"/>
                </a:solidFill>
              </a:rPr>
              <a:t>UVA</a:t>
            </a:r>
            <a:r>
              <a:rPr lang="en-US" sz="2200" dirty="0" smtClean="0">
                <a:solidFill>
                  <a:srgbClr val="0070C0"/>
                </a:solidFill>
              </a:rPr>
              <a:t>), J. Bane (</a:t>
            </a:r>
            <a:r>
              <a:rPr lang="en-US" sz="2200" dirty="0" err="1" smtClean="0">
                <a:solidFill>
                  <a:srgbClr val="FF0000"/>
                </a:solidFill>
              </a:rPr>
              <a:t>Tennesse</a:t>
            </a:r>
            <a:r>
              <a:rPr lang="en-US" sz="2200" dirty="0" smtClean="0">
                <a:solidFill>
                  <a:srgbClr val="0070C0"/>
                </a:solidFill>
              </a:rPr>
              <a:t>), S. Li (</a:t>
            </a:r>
            <a:r>
              <a:rPr lang="en-US" sz="2200" dirty="0" smtClean="0">
                <a:solidFill>
                  <a:srgbClr val="FF0000"/>
                </a:solidFill>
              </a:rPr>
              <a:t>UNH</a:t>
            </a:r>
            <a:r>
              <a:rPr lang="en-US" sz="2200" dirty="0" smtClean="0">
                <a:solidFill>
                  <a:srgbClr val="0070C0"/>
                </a:solidFill>
              </a:rPr>
              <a:t>), J. Campbell (</a:t>
            </a:r>
            <a:r>
              <a:rPr lang="en-US" sz="2200" dirty="0" smtClean="0">
                <a:solidFill>
                  <a:srgbClr val="FF0000"/>
                </a:solidFill>
              </a:rPr>
              <a:t>St. Mary</a:t>
            </a:r>
            <a:r>
              <a:rPr lang="en-US" sz="2200" dirty="0" smtClean="0">
                <a:solidFill>
                  <a:srgbClr val="0070C0"/>
                </a:solidFill>
              </a:rPr>
              <a:t>), +2 (</a:t>
            </a:r>
            <a:r>
              <a:rPr lang="en-US" sz="2200" dirty="0" smtClean="0">
                <a:solidFill>
                  <a:srgbClr val="FF0000"/>
                </a:solidFill>
              </a:rPr>
              <a:t>Tel Aviv, ODU</a:t>
            </a:r>
            <a:r>
              <a:rPr lang="en-US" sz="2200" dirty="0" smtClean="0">
                <a:solidFill>
                  <a:srgbClr val="0070C0"/>
                </a:solidFill>
              </a:rPr>
              <a:t>), …… (</a:t>
            </a:r>
            <a:r>
              <a:rPr lang="en-US" sz="2200" dirty="0" smtClean="0">
                <a:solidFill>
                  <a:srgbClr val="FF0000"/>
                </a:solidFill>
              </a:rPr>
              <a:t>I apologize for anyone I have missed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</a:p>
          <a:p>
            <a:pPr marL="457200" lvl="1" indent="0" algn="just" eaLnBrk="1" hangingPunct="1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buNone/>
            </a:pPr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5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Experimental Plan and Requirements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91200"/>
          </a:xfrm>
        </p:spPr>
        <p:txBody>
          <a:bodyPr/>
          <a:lstStyle/>
          <a:p>
            <a:pPr algn="just" eaLnBrk="1" hangingPunct="1"/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He/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 </a:t>
            </a:r>
            <a:r>
              <a:rPr lang="en-US" sz="2500" dirty="0">
                <a:solidFill>
                  <a:srgbClr val="002060"/>
                </a:solidFill>
              </a:rPr>
              <a:t>DIS m</a:t>
            </a:r>
            <a:r>
              <a:rPr lang="en-US" sz="2500" dirty="0" smtClean="0">
                <a:solidFill>
                  <a:srgbClr val="002060"/>
                </a:solidFill>
              </a:rPr>
              <a:t>easurements approved to run in Hall A: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Beam </a:t>
            </a:r>
            <a:r>
              <a:rPr lang="en-US" sz="2200" dirty="0">
                <a:solidFill>
                  <a:srgbClr val="0070C0"/>
                </a:solidFill>
              </a:rPr>
              <a:t>E</a:t>
            </a:r>
            <a:r>
              <a:rPr lang="en-US" sz="2200" dirty="0" smtClean="0">
                <a:solidFill>
                  <a:srgbClr val="0070C0"/>
                </a:solidFill>
              </a:rPr>
              <a:t>nergy: 11.0 </a:t>
            </a:r>
            <a:r>
              <a:rPr lang="en-US" sz="2200" dirty="0" err="1" smtClean="0">
                <a:solidFill>
                  <a:srgbClr val="0070C0"/>
                </a:solidFill>
              </a:rPr>
              <a:t>GeV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– Beam Current: 25 </a:t>
            </a:r>
            <a:r>
              <a:rPr lang="en-US" sz="2200" dirty="0">
                <a:solidFill>
                  <a:srgbClr val="0070C0"/>
                </a:solidFill>
              </a:rPr>
              <a:t>µA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Small angles (15</a:t>
            </a:r>
            <a:r>
              <a:rPr lang="en-US" sz="2200" baseline="30000" dirty="0" smtClean="0">
                <a:solidFill>
                  <a:srgbClr val="0070C0"/>
                </a:solidFill>
              </a:rPr>
              <a:t>o </a:t>
            </a:r>
            <a:r>
              <a:rPr lang="en-US" sz="2200" dirty="0" smtClean="0">
                <a:solidFill>
                  <a:srgbClr val="0070C0"/>
                </a:solidFill>
              </a:rPr>
              <a:t>- 23</a:t>
            </a:r>
            <a:r>
              <a:rPr lang="en-US" sz="2200" baseline="30000" dirty="0" smtClean="0">
                <a:solidFill>
                  <a:srgbClr val="0070C0"/>
                </a:solidFill>
              </a:rPr>
              <a:t>o</a:t>
            </a:r>
            <a:r>
              <a:rPr lang="en-US" sz="2200" dirty="0" smtClean="0">
                <a:solidFill>
                  <a:srgbClr val="0070C0"/>
                </a:solidFill>
              </a:rPr>
              <a:t>): Left HRS system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Large angles (4 settings: 42</a:t>
            </a:r>
            <a:r>
              <a:rPr lang="en-US" sz="2200" baseline="30000" dirty="0" smtClean="0">
                <a:solidFill>
                  <a:srgbClr val="0070C0"/>
                </a:solidFill>
              </a:rPr>
              <a:t>o 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47</a:t>
            </a:r>
            <a:r>
              <a:rPr lang="en-US" sz="2200" baseline="30000" dirty="0" smtClean="0">
                <a:solidFill>
                  <a:srgbClr val="0070C0"/>
                </a:solidFill>
              </a:rPr>
              <a:t>o 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52</a:t>
            </a:r>
            <a:r>
              <a:rPr lang="en-US" sz="2200" baseline="30000" dirty="0" smtClean="0">
                <a:solidFill>
                  <a:srgbClr val="0070C0"/>
                </a:solidFill>
              </a:rPr>
              <a:t>o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en-US" sz="2200" dirty="0">
                <a:solidFill>
                  <a:srgbClr val="0070C0"/>
                </a:solidFill>
              </a:rPr>
              <a:t>57</a:t>
            </a:r>
            <a:r>
              <a:rPr lang="en-US" sz="2200" baseline="30000" dirty="0" smtClean="0">
                <a:solidFill>
                  <a:srgbClr val="0070C0"/>
                </a:solidFill>
              </a:rPr>
              <a:t>o</a:t>
            </a:r>
            <a:r>
              <a:rPr lang="en-US" sz="2200" dirty="0" smtClean="0">
                <a:solidFill>
                  <a:srgbClr val="0070C0"/>
                </a:solidFill>
              </a:rPr>
              <a:t>): </a:t>
            </a:r>
            <a:r>
              <a:rPr lang="en-US" sz="2200" dirty="0" err="1" smtClean="0">
                <a:solidFill>
                  <a:srgbClr val="0070C0"/>
                </a:solidFill>
              </a:rPr>
              <a:t>BigBite</a:t>
            </a:r>
            <a:r>
              <a:rPr lang="en-US" sz="2200" dirty="0" smtClean="0">
                <a:solidFill>
                  <a:srgbClr val="0070C0"/>
                </a:solidFill>
              </a:rPr>
              <a:t> system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~700 hours for </a:t>
            </a:r>
            <a:r>
              <a:rPr lang="en-US" sz="2200" i="1" dirty="0" smtClean="0">
                <a:solidFill>
                  <a:srgbClr val="0070C0"/>
                </a:solidFill>
              </a:rPr>
              <a:t>d/u</a:t>
            </a:r>
            <a:r>
              <a:rPr lang="en-US" sz="2200" dirty="0" smtClean="0">
                <a:solidFill>
                  <a:srgbClr val="0070C0"/>
                </a:solidFill>
              </a:rPr>
              <a:t> measurement </a:t>
            </a:r>
            <a:r>
              <a:rPr lang="en-US" sz="2200" dirty="0">
                <a:solidFill>
                  <a:srgbClr val="0070C0"/>
                </a:solidFill>
              </a:rPr>
              <a:t>(@ 100% efficiency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</a:p>
          <a:p>
            <a:pPr algn="just" eaLnBrk="1" hangingPunct="1"/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Desirable to check that the ratio </a:t>
            </a:r>
            <a:r>
              <a:rPr lang="en-US" sz="2500" i="1" dirty="0">
                <a:solidFill>
                  <a:srgbClr val="002060"/>
                </a:solidFill>
              </a:rPr>
              <a:t>R=</a:t>
            </a:r>
            <a:r>
              <a:rPr lang="el-GR" sz="2500" i="1" dirty="0">
                <a:solidFill>
                  <a:srgbClr val="002060"/>
                </a:solidFill>
              </a:rPr>
              <a:t>σ</a:t>
            </a:r>
            <a:r>
              <a:rPr lang="en-US" sz="2500" i="1" baseline="-25000" dirty="0">
                <a:solidFill>
                  <a:srgbClr val="002060"/>
                </a:solidFill>
              </a:rPr>
              <a:t>L</a:t>
            </a:r>
            <a:r>
              <a:rPr lang="en-US" sz="2500" i="1" dirty="0">
                <a:solidFill>
                  <a:srgbClr val="002060"/>
                </a:solidFill>
              </a:rPr>
              <a:t>/</a:t>
            </a:r>
            <a:r>
              <a:rPr lang="el-GR" sz="2500" i="1" dirty="0">
                <a:solidFill>
                  <a:srgbClr val="002060"/>
                </a:solidFill>
              </a:rPr>
              <a:t>σ</a:t>
            </a:r>
            <a:r>
              <a:rPr lang="en-US" sz="2500" i="1" baseline="-25000" dirty="0">
                <a:solidFill>
                  <a:srgbClr val="002060"/>
                </a:solidFill>
              </a:rPr>
              <a:t>T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is the same for 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He and 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H: </a:t>
            </a:r>
            <a:r>
              <a:rPr lang="en-US" sz="2500" dirty="0" err="1" smtClean="0">
                <a:solidFill>
                  <a:srgbClr val="002060"/>
                </a:solidFill>
              </a:rPr>
              <a:t>Rosenbluth</a:t>
            </a:r>
            <a:r>
              <a:rPr lang="en-US" sz="2500" dirty="0" smtClean="0">
                <a:solidFill>
                  <a:srgbClr val="002060"/>
                </a:solidFill>
              </a:rPr>
              <a:t> separation of DIS cross section.  Need dedicated 3.3, 4.4, 5.5, 6.6, 7.7, 8.8 </a:t>
            </a:r>
            <a:r>
              <a:rPr lang="en-US" sz="2500" dirty="0" err="1" smtClean="0">
                <a:solidFill>
                  <a:srgbClr val="002060"/>
                </a:solidFill>
              </a:rPr>
              <a:t>GeV</a:t>
            </a:r>
            <a:r>
              <a:rPr lang="en-US" sz="2500" dirty="0" smtClean="0">
                <a:solidFill>
                  <a:srgbClr val="002060"/>
                </a:solidFill>
              </a:rPr>
              <a:t> energies.</a:t>
            </a:r>
            <a:r>
              <a:rPr lang="en-US" sz="2500" baseline="-25000" dirty="0" smtClean="0">
                <a:solidFill>
                  <a:srgbClr val="002060"/>
                </a:solidFill>
              </a:rPr>
              <a:t>  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Wide angular range (13</a:t>
            </a:r>
            <a:r>
              <a:rPr lang="en-US" sz="2200" baseline="30000" dirty="0" smtClean="0">
                <a:solidFill>
                  <a:srgbClr val="0070C0"/>
                </a:solidFill>
              </a:rPr>
              <a:t>o </a:t>
            </a:r>
            <a:r>
              <a:rPr lang="en-US" sz="2200" dirty="0" smtClean="0">
                <a:solidFill>
                  <a:srgbClr val="0070C0"/>
                </a:solidFill>
              </a:rPr>
              <a:t>- 68</a:t>
            </a:r>
            <a:r>
              <a:rPr lang="en-US" sz="2200" baseline="30000" dirty="0" smtClean="0">
                <a:solidFill>
                  <a:srgbClr val="0070C0"/>
                </a:solidFill>
              </a:rPr>
              <a:t>o</a:t>
            </a:r>
            <a:r>
              <a:rPr lang="en-US" sz="2200" dirty="0" smtClean="0">
                <a:solidFill>
                  <a:srgbClr val="0070C0"/>
                </a:solidFill>
              </a:rPr>
              <a:t>): Left HRS system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~</a:t>
            </a:r>
            <a:r>
              <a:rPr lang="en-US" sz="2200" dirty="0">
                <a:solidFill>
                  <a:srgbClr val="0070C0"/>
                </a:solidFill>
              </a:rPr>
              <a:t>300 hours for </a:t>
            </a:r>
            <a:r>
              <a:rPr lang="en-US" sz="2400" i="1" dirty="0">
                <a:solidFill>
                  <a:srgbClr val="0070C0"/>
                </a:solidFill>
              </a:rPr>
              <a:t>R=</a:t>
            </a:r>
            <a:r>
              <a:rPr lang="el-GR" sz="2400" i="1" dirty="0">
                <a:solidFill>
                  <a:srgbClr val="0070C0"/>
                </a:solidFill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</a:rPr>
              <a:t>L</a:t>
            </a:r>
            <a:r>
              <a:rPr lang="en-US" sz="2400" i="1" dirty="0">
                <a:solidFill>
                  <a:srgbClr val="0070C0"/>
                </a:solidFill>
              </a:rPr>
              <a:t>/</a:t>
            </a:r>
            <a:r>
              <a:rPr lang="el-GR" sz="2400" i="1" dirty="0">
                <a:solidFill>
                  <a:srgbClr val="0070C0"/>
                </a:solidFill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</a:rPr>
              <a:t>T</a:t>
            </a:r>
            <a:r>
              <a:rPr lang="en-US" sz="2200" dirty="0">
                <a:solidFill>
                  <a:srgbClr val="0070C0"/>
                </a:solidFill>
              </a:rPr>
              <a:t> measurement (@ 100% efficiency</a:t>
            </a:r>
            <a:r>
              <a:rPr lang="en-US" sz="2200" dirty="0" smtClean="0">
                <a:solidFill>
                  <a:srgbClr val="0070C0"/>
                </a:solidFill>
              </a:rPr>
              <a:t>)</a:t>
            </a:r>
            <a:endParaRPr lang="en-US" sz="25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Need target system with helium/tritium/deuterium/hydrogen  high pressure cells: 25 cm long, 1.25 cm diameter, 14 </a:t>
            </a:r>
            <a:r>
              <a:rPr lang="en-US" sz="2500" dirty="0" err="1" smtClean="0">
                <a:solidFill>
                  <a:srgbClr val="002060"/>
                </a:solidFill>
              </a:rPr>
              <a:t>atm</a:t>
            </a:r>
            <a:r>
              <a:rPr lang="en-US" sz="2500" dirty="0" smtClean="0">
                <a:solidFill>
                  <a:srgbClr val="002060"/>
                </a:solidFill>
              </a:rPr>
              <a:t> (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H), 30 </a:t>
            </a:r>
            <a:r>
              <a:rPr lang="en-US" sz="2500" dirty="0" err="1" smtClean="0">
                <a:solidFill>
                  <a:srgbClr val="002060"/>
                </a:solidFill>
              </a:rPr>
              <a:t>atm</a:t>
            </a:r>
            <a:r>
              <a:rPr lang="en-US" sz="2500" dirty="0" smtClean="0">
                <a:solidFill>
                  <a:srgbClr val="002060"/>
                </a:solidFill>
              </a:rPr>
              <a:t> (</a:t>
            </a:r>
            <a:r>
              <a:rPr lang="en-US" sz="2500" baseline="30000" dirty="0">
                <a:solidFill>
                  <a:srgbClr val="002060"/>
                </a:solidFill>
              </a:rPr>
              <a:t>1</a:t>
            </a:r>
            <a:r>
              <a:rPr lang="en-US" sz="2500" dirty="0">
                <a:solidFill>
                  <a:srgbClr val="002060"/>
                </a:solidFill>
              </a:rPr>
              <a:t>H, </a:t>
            </a:r>
            <a:r>
              <a:rPr lang="en-US" sz="2500" baseline="30000" dirty="0" smtClean="0">
                <a:solidFill>
                  <a:srgbClr val="002060"/>
                </a:solidFill>
              </a:rPr>
              <a:t>2</a:t>
            </a:r>
            <a:r>
              <a:rPr lang="en-US" sz="2500" dirty="0" smtClean="0">
                <a:solidFill>
                  <a:srgbClr val="002060"/>
                </a:solidFill>
              </a:rPr>
              <a:t>H, </a:t>
            </a:r>
            <a:r>
              <a:rPr lang="en-US" sz="2500" baseline="30000" dirty="0" smtClean="0">
                <a:solidFill>
                  <a:srgbClr val="002060"/>
                </a:solidFill>
              </a:rPr>
              <a:t>3</a:t>
            </a:r>
            <a:r>
              <a:rPr lang="en-US" sz="2500" dirty="0" smtClean="0">
                <a:solidFill>
                  <a:srgbClr val="002060"/>
                </a:solidFill>
              </a:rPr>
              <a:t>He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500" dirty="0" smtClean="0">
                <a:solidFill>
                  <a:srgbClr val="B808AB"/>
                </a:solidFill>
              </a:rPr>
              <a:t>(See status report by Dave </a:t>
            </a:r>
            <a:r>
              <a:rPr lang="en-US" sz="2500" dirty="0" err="1" smtClean="0">
                <a:solidFill>
                  <a:srgbClr val="B808AB"/>
                </a:solidFill>
              </a:rPr>
              <a:t>Meekins</a:t>
            </a:r>
            <a:r>
              <a:rPr lang="en-US" sz="2500" dirty="0" smtClean="0">
                <a:solidFill>
                  <a:srgbClr val="B808AB"/>
                </a:solidFill>
              </a:rPr>
              <a:t>)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endParaRPr lang="en-US" sz="2500" dirty="0" smtClean="0">
              <a:solidFill>
                <a:srgbClr val="B808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8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Box 3"/>
          <p:cNvSpPr txBox="1">
            <a:spLocks noChangeArrowheads="1"/>
          </p:cNvSpPr>
          <p:nvPr/>
        </p:nvSpPr>
        <p:spPr bwMode="auto">
          <a:xfrm>
            <a:off x="1066799" y="344499"/>
            <a:ext cx="763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Possible </a:t>
            </a:r>
            <a:r>
              <a:rPr lang="en-US" sz="2400" dirty="0" err="1">
                <a:solidFill>
                  <a:srgbClr val="FF0000"/>
                </a:solidFill>
              </a:rPr>
              <a:t>Jlab</a:t>
            </a:r>
            <a:r>
              <a:rPr lang="en-US" sz="2400" dirty="0">
                <a:solidFill>
                  <a:srgbClr val="FF0000"/>
                </a:solidFill>
              </a:rPr>
              <a:t> - Hall A Data for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r>
              <a:rPr lang="en-US" sz="2400" i="1" baseline="50000" dirty="0">
                <a:solidFill>
                  <a:srgbClr val="FF0000"/>
                </a:solidFill>
              </a:rPr>
              <a:t>n</a:t>
            </a:r>
            <a:r>
              <a:rPr lang="en-US" sz="2400" i="1" dirty="0">
                <a:solidFill>
                  <a:srgbClr val="FF0000"/>
                </a:solidFill>
              </a:rPr>
              <a:t>/F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r>
              <a:rPr lang="en-US" sz="2400" i="1" baseline="50000" dirty="0">
                <a:solidFill>
                  <a:srgbClr val="FF0000"/>
                </a:solidFill>
              </a:rPr>
              <a:t>p</a:t>
            </a:r>
            <a:r>
              <a:rPr lang="en-US" sz="2400" baseline="50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i="1" dirty="0">
                <a:solidFill>
                  <a:srgbClr val="FF0000"/>
                </a:solidFill>
              </a:rPr>
              <a:t>d/u</a:t>
            </a:r>
            <a:r>
              <a:rPr lang="en-US" sz="2400" dirty="0">
                <a:solidFill>
                  <a:srgbClr val="FF0000"/>
                </a:solidFill>
              </a:rPr>
              <a:t> Ratios</a:t>
            </a:r>
            <a:r>
              <a:rPr lang="en-US" sz="2400" baseline="50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15042" name="Picture 1"/>
          <p:cNvPicPr>
            <a:picLocks noChangeAspect="1"/>
          </p:cNvPicPr>
          <p:nvPr/>
        </p:nvPicPr>
        <p:blipFill>
          <a:blip r:embed="rId2" cstate="print"/>
          <a:srcRect l="5347" t="15108" r="4076" b="7556"/>
          <a:stretch>
            <a:fillRect/>
          </a:stretch>
        </p:blipFill>
        <p:spPr bwMode="auto">
          <a:xfrm>
            <a:off x="13648" y="685800"/>
            <a:ext cx="459105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3" name="Picture 2"/>
          <p:cNvPicPr>
            <a:picLocks noChangeAspect="1"/>
          </p:cNvPicPr>
          <p:nvPr/>
        </p:nvPicPr>
        <p:blipFill>
          <a:blip r:embed="rId3" cstate="print"/>
          <a:srcRect l="5655" t="16888" r="4710" b="8446"/>
          <a:stretch>
            <a:fillRect/>
          </a:stretch>
        </p:blipFill>
        <p:spPr bwMode="auto">
          <a:xfrm>
            <a:off x="4591050" y="838200"/>
            <a:ext cx="455295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6172200"/>
            <a:ext cx="6853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HIGHEST </a:t>
            </a:r>
            <a:r>
              <a:rPr lang="en-US" sz="2800" b="1" dirty="0" err="1" smtClean="0">
                <a:solidFill>
                  <a:srgbClr val="00B050"/>
                </a:solidFill>
              </a:rPr>
              <a:t>Bjorken</a:t>
            </a:r>
            <a:r>
              <a:rPr lang="en-US" sz="2800" b="1" dirty="0" smtClean="0">
                <a:solidFill>
                  <a:srgbClr val="00B050"/>
                </a:solidFill>
              </a:rPr>
              <a:t> x DIS measurements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1" descr="rslac.jpeg"/>
          <p:cNvPicPr>
            <a:picLocks noChangeAspect="1"/>
          </p:cNvPicPr>
          <p:nvPr/>
        </p:nvPicPr>
        <p:blipFill>
          <a:blip r:embed="rId2" cstate="print"/>
          <a:srcRect t="8598" r="327" b="8273"/>
          <a:stretch>
            <a:fillRect/>
          </a:stretch>
        </p:blipFill>
        <p:spPr bwMode="auto">
          <a:xfrm>
            <a:off x="76200" y="2286000"/>
            <a:ext cx="4724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2" name="Picture 2" descr="rall.jpeg"/>
          <p:cNvPicPr>
            <a:picLocks noChangeAspect="1"/>
          </p:cNvPicPr>
          <p:nvPr/>
        </p:nvPicPr>
        <p:blipFill>
          <a:blip r:embed="rId3" cstate="print"/>
          <a:srcRect l="12727" r="12727"/>
          <a:stretch>
            <a:fillRect/>
          </a:stretch>
        </p:blipFill>
        <p:spPr bwMode="auto">
          <a:xfrm>
            <a:off x="4572000" y="838200"/>
            <a:ext cx="45529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4543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2060"/>
                </a:solidFill>
              </a:rPr>
              <a:t>SLAC/CERN data show that the</a:t>
            </a:r>
          </a:p>
          <a:p>
            <a:r>
              <a:rPr lang="en-US" sz="2200">
                <a:solidFill>
                  <a:srgbClr val="002060"/>
                </a:solidFill>
              </a:rPr>
              <a:t>ratio </a:t>
            </a:r>
            <a:r>
              <a:rPr lang="en-US" sz="2200" i="1">
                <a:solidFill>
                  <a:srgbClr val="002060"/>
                </a:solidFill>
              </a:rPr>
              <a:t>R=</a:t>
            </a:r>
            <a:r>
              <a:rPr lang="el-GR" sz="2200" i="1">
                <a:solidFill>
                  <a:srgbClr val="002060"/>
                </a:solidFill>
              </a:rPr>
              <a:t>σ</a:t>
            </a:r>
            <a:r>
              <a:rPr lang="en-US" sz="2200" i="1" baseline="-25000">
                <a:solidFill>
                  <a:srgbClr val="002060"/>
                </a:solidFill>
              </a:rPr>
              <a:t>L</a:t>
            </a:r>
            <a:r>
              <a:rPr lang="en-US" sz="2200" i="1">
                <a:solidFill>
                  <a:srgbClr val="002060"/>
                </a:solidFill>
              </a:rPr>
              <a:t>/</a:t>
            </a:r>
            <a:r>
              <a:rPr lang="el-GR" sz="2200" i="1">
                <a:solidFill>
                  <a:srgbClr val="002060"/>
                </a:solidFill>
              </a:rPr>
              <a:t>σ</a:t>
            </a:r>
            <a:r>
              <a:rPr lang="en-US" sz="2200" i="1" baseline="-25000">
                <a:solidFill>
                  <a:srgbClr val="002060"/>
                </a:solidFill>
              </a:rPr>
              <a:t>T</a:t>
            </a:r>
            <a:r>
              <a:rPr lang="en-US" sz="2200" i="1">
                <a:solidFill>
                  <a:srgbClr val="002060"/>
                </a:solidFill>
              </a:rPr>
              <a:t> </a:t>
            </a:r>
            <a:r>
              <a:rPr lang="en-US" sz="2200">
                <a:solidFill>
                  <a:srgbClr val="002060"/>
                </a:solidFill>
              </a:rPr>
              <a:t>is the same for all</a:t>
            </a:r>
          </a:p>
          <a:p>
            <a:r>
              <a:rPr lang="en-US" sz="2200">
                <a:solidFill>
                  <a:srgbClr val="002060"/>
                </a:solidFill>
              </a:rPr>
              <a:t>nuclei within experimental errors</a:t>
            </a:r>
          </a:p>
        </p:txBody>
      </p:sp>
      <p:sp>
        <p:nvSpPr>
          <p:cNvPr id="209924" name="TextBox 1"/>
          <p:cNvSpPr txBox="1">
            <a:spLocks noChangeArrowheads="1"/>
          </p:cNvSpPr>
          <p:nvPr/>
        </p:nvSpPr>
        <p:spPr bwMode="auto">
          <a:xfrm>
            <a:off x="381000" y="5783263"/>
            <a:ext cx="615745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300" b="1" baseline="30000" dirty="0">
                <a:solidFill>
                  <a:srgbClr val="00602B"/>
                </a:solidFill>
              </a:rPr>
              <a:t>3</a:t>
            </a:r>
            <a:r>
              <a:rPr lang="en-US" sz="2300" b="1" dirty="0">
                <a:solidFill>
                  <a:srgbClr val="00602B"/>
                </a:solidFill>
              </a:rPr>
              <a:t>He/</a:t>
            </a:r>
            <a:r>
              <a:rPr lang="en-US" sz="2300" b="1" baseline="30000" dirty="0">
                <a:solidFill>
                  <a:srgbClr val="00602B"/>
                </a:solidFill>
              </a:rPr>
              <a:t>3</a:t>
            </a:r>
            <a:r>
              <a:rPr lang="en-US" sz="2300" b="1" dirty="0">
                <a:solidFill>
                  <a:srgbClr val="00602B"/>
                </a:solidFill>
              </a:rPr>
              <a:t>H </a:t>
            </a:r>
            <a:r>
              <a:rPr lang="en-US" sz="2300" b="1" dirty="0" err="1">
                <a:solidFill>
                  <a:srgbClr val="00602B"/>
                </a:solidFill>
              </a:rPr>
              <a:t>JLab</a:t>
            </a:r>
            <a:r>
              <a:rPr lang="en-US" sz="2300" b="1" dirty="0">
                <a:solidFill>
                  <a:srgbClr val="00602B"/>
                </a:solidFill>
              </a:rPr>
              <a:t> data will be of better precision</a:t>
            </a:r>
          </a:p>
          <a:p>
            <a:r>
              <a:rPr lang="en-US" sz="2300" b="1" dirty="0">
                <a:solidFill>
                  <a:srgbClr val="00602B"/>
                </a:solidFill>
              </a:rPr>
              <a:t> </a:t>
            </a:r>
            <a:r>
              <a:rPr lang="en-US" sz="2300" b="1" dirty="0" smtClean="0">
                <a:solidFill>
                  <a:srgbClr val="00602B"/>
                </a:solidFill>
              </a:rPr>
              <a:t>  than </a:t>
            </a:r>
            <a:r>
              <a:rPr lang="en-US" sz="2300" b="1" dirty="0">
                <a:solidFill>
                  <a:srgbClr val="00602B"/>
                </a:solidFill>
              </a:rPr>
              <a:t>SLAC data [wider </a:t>
            </a:r>
            <a:r>
              <a:rPr lang="en-US" sz="2300" b="1" dirty="0" smtClean="0">
                <a:solidFill>
                  <a:srgbClr val="00602B"/>
                </a:solidFill>
              </a:rPr>
              <a:t>angular range</a:t>
            </a:r>
            <a:r>
              <a:rPr lang="en-US" sz="2300" b="1" dirty="0">
                <a:solidFill>
                  <a:srgbClr val="00602B"/>
                </a:solidFill>
              </a:rPr>
              <a:t>!]</a:t>
            </a:r>
          </a:p>
        </p:txBody>
      </p:sp>
      <p:sp>
        <p:nvSpPr>
          <p:cNvPr id="209925" name="Title 2"/>
          <p:cNvSpPr txBox="1">
            <a:spLocks/>
          </p:cNvSpPr>
          <p:nvPr/>
        </p:nvSpPr>
        <p:spPr bwMode="auto">
          <a:xfrm>
            <a:off x="3810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i="1">
                <a:solidFill>
                  <a:srgbClr val="FF0000"/>
                </a:solidFill>
              </a:rPr>
              <a:t>R=</a:t>
            </a:r>
            <a:r>
              <a:rPr lang="el-GR" sz="3200" i="1">
                <a:solidFill>
                  <a:srgbClr val="FF0000"/>
                </a:solidFill>
              </a:rPr>
              <a:t>σ</a:t>
            </a:r>
            <a:r>
              <a:rPr lang="en-US" sz="3200" i="1" baseline="-25000">
                <a:solidFill>
                  <a:srgbClr val="FF0000"/>
                </a:solidFill>
              </a:rPr>
              <a:t>L</a:t>
            </a:r>
            <a:r>
              <a:rPr lang="en-US" sz="3200" i="1">
                <a:solidFill>
                  <a:srgbClr val="FF0000"/>
                </a:solidFill>
              </a:rPr>
              <a:t>/</a:t>
            </a:r>
            <a:r>
              <a:rPr lang="el-GR" sz="3200" i="1">
                <a:solidFill>
                  <a:srgbClr val="FF0000"/>
                </a:solidFill>
              </a:rPr>
              <a:t>σ</a:t>
            </a:r>
            <a:r>
              <a:rPr lang="en-US" sz="3200" i="1" baseline="-25000">
                <a:solidFill>
                  <a:srgbClr val="FF0000"/>
                </a:solidFill>
              </a:rPr>
              <a:t>T</a:t>
            </a:r>
            <a:r>
              <a:rPr lang="en-US" sz="3200" i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17670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602B"/>
                </a:solidFill>
              </a:rPr>
              <a:t>Summary - Issues</a:t>
            </a:r>
          </a:p>
        </p:txBody>
      </p:sp>
      <p:sp>
        <p:nvSpPr>
          <p:cNvPr id="219138" name="Content Placeholder 3"/>
          <p:cNvSpPr>
            <a:spLocks noGrp="1"/>
          </p:cNvSpPr>
          <p:nvPr>
            <p:ph idx="1"/>
          </p:nvPr>
        </p:nvSpPr>
        <p:spPr>
          <a:xfrm>
            <a:off x="98946" y="838200"/>
            <a:ext cx="9067800" cy="58674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E12-10-103 experiment on DIS from </a:t>
            </a:r>
            <a:r>
              <a:rPr lang="en-US" sz="2400" baseline="30000" dirty="0" smtClean="0">
                <a:solidFill>
                  <a:schemeClr val="accent2"/>
                </a:solidFill>
              </a:rPr>
              <a:t>3</a:t>
            </a:r>
            <a:r>
              <a:rPr lang="en-US" sz="2400" dirty="0" smtClean="0">
                <a:solidFill>
                  <a:schemeClr val="accent2"/>
                </a:solidFill>
              </a:rPr>
              <a:t>He and </a:t>
            </a:r>
            <a:r>
              <a:rPr lang="en-US" sz="2400" baseline="30000" dirty="0" smtClean="0">
                <a:solidFill>
                  <a:schemeClr val="accent2"/>
                </a:solidFill>
              </a:rPr>
              <a:t>3</a:t>
            </a:r>
            <a:r>
              <a:rPr lang="en-US" sz="2400" dirty="0" smtClean="0">
                <a:solidFill>
                  <a:schemeClr val="accent2"/>
                </a:solidFill>
              </a:rPr>
              <a:t>H in will provide: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The world’s highest-</a:t>
            </a:r>
            <a:r>
              <a:rPr lang="en-US" sz="2200" i="1" dirty="0" smtClean="0">
                <a:solidFill>
                  <a:srgbClr val="C00000"/>
                </a:solidFill>
              </a:rPr>
              <a:t>x </a:t>
            </a:r>
            <a:r>
              <a:rPr lang="en-US" sz="2200" dirty="0" smtClean="0">
                <a:solidFill>
                  <a:srgbClr val="C00000"/>
                </a:solidFill>
              </a:rPr>
              <a:t>measurements of </a:t>
            </a:r>
            <a:r>
              <a:rPr lang="en-US" sz="2200" i="1" dirty="0" smtClean="0">
                <a:solidFill>
                  <a:srgbClr val="C00000"/>
                </a:solidFill>
              </a:rPr>
              <a:t>F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2</a:t>
            </a:r>
            <a:r>
              <a:rPr lang="en-US" sz="2200" i="1" baseline="50000" dirty="0" smtClean="0">
                <a:solidFill>
                  <a:srgbClr val="C00000"/>
                </a:solidFill>
              </a:rPr>
              <a:t>n</a:t>
            </a:r>
            <a:r>
              <a:rPr lang="en-US" sz="2200" i="1" dirty="0" smtClean="0">
                <a:solidFill>
                  <a:srgbClr val="C00000"/>
                </a:solidFill>
              </a:rPr>
              <a:t>/F</a:t>
            </a:r>
            <a:r>
              <a:rPr lang="en-US" sz="2200" i="1" baseline="-25000" dirty="0" smtClean="0">
                <a:solidFill>
                  <a:srgbClr val="C00000"/>
                </a:solidFill>
              </a:rPr>
              <a:t>2</a:t>
            </a:r>
            <a:r>
              <a:rPr lang="en-US" sz="2200" i="1" baseline="50000" dirty="0" smtClean="0">
                <a:solidFill>
                  <a:srgbClr val="C00000"/>
                </a:solidFill>
              </a:rPr>
              <a:t>p</a:t>
            </a:r>
            <a:r>
              <a:rPr lang="en-US" sz="2200" dirty="0" smtClean="0">
                <a:solidFill>
                  <a:srgbClr val="C00000"/>
                </a:solidFill>
              </a:rPr>
              <a:t> and </a:t>
            </a:r>
            <a:r>
              <a:rPr lang="en-US" sz="2200" i="1" dirty="0" smtClean="0">
                <a:solidFill>
                  <a:srgbClr val="C00000"/>
                </a:solidFill>
              </a:rPr>
              <a:t>d/u</a:t>
            </a:r>
            <a:r>
              <a:rPr lang="en-US" sz="2200" dirty="0" smtClean="0">
                <a:solidFill>
                  <a:srgbClr val="C00000"/>
                </a:solidFill>
              </a:rPr>
              <a:t> ratios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Crucial unique EMC effect data for both </a:t>
            </a:r>
            <a:r>
              <a:rPr lang="en-US" sz="2200" i="1" dirty="0" smtClean="0">
                <a:solidFill>
                  <a:srgbClr val="C00000"/>
                </a:solidFill>
              </a:rPr>
              <a:t>A</a:t>
            </a:r>
            <a:r>
              <a:rPr lang="en-US" sz="2200" dirty="0" smtClean="0">
                <a:solidFill>
                  <a:srgbClr val="C00000"/>
                </a:solidFill>
              </a:rPr>
              <a:t>=3 systems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Important input to light-nuclei structure theory, and</a:t>
            </a:r>
          </a:p>
          <a:p>
            <a:pPr marL="457200" lvl="1" indent="0" algn="just" eaLnBrk="1" hangingPunct="1">
              <a:buNone/>
            </a:pP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   to nucleon structure function </a:t>
            </a:r>
            <a:r>
              <a:rPr lang="en-US" sz="2200" dirty="0" err="1" smtClean="0">
                <a:solidFill>
                  <a:srgbClr val="C00000"/>
                </a:solidFill>
              </a:rPr>
              <a:t>parametrizations</a:t>
            </a:r>
            <a:endParaRPr lang="en-US" sz="2200" dirty="0" smtClean="0">
              <a:solidFill>
                <a:srgbClr val="C00000"/>
              </a:solidFill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Experiment requires:</a:t>
            </a:r>
            <a:endParaRPr lang="en-US" sz="2200" dirty="0">
              <a:solidFill>
                <a:srgbClr val="C00000"/>
              </a:solidFill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11 </a:t>
            </a:r>
            <a:r>
              <a:rPr lang="en-US" sz="2200" dirty="0" err="1" smtClean="0">
                <a:solidFill>
                  <a:srgbClr val="C00000"/>
                </a:solidFill>
              </a:rPr>
              <a:t>GeV</a:t>
            </a:r>
            <a:r>
              <a:rPr lang="en-US" sz="2200" dirty="0" smtClean="0">
                <a:solidFill>
                  <a:srgbClr val="C00000"/>
                </a:solidFill>
              </a:rPr>
              <a:t> beam, </a:t>
            </a:r>
            <a:r>
              <a:rPr lang="en-US" sz="2200" dirty="0">
                <a:solidFill>
                  <a:srgbClr val="C00000"/>
                </a:solidFill>
              </a:rPr>
              <a:t>42 days with 25 µA beam @100% </a:t>
            </a:r>
            <a:r>
              <a:rPr lang="en-US" sz="2200" dirty="0" smtClean="0">
                <a:solidFill>
                  <a:srgbClr val="C00000"/>
                </a:solidFill>
              </a:rPr>
              <a:t>efficiency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A 1,100 Ci tritium target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Putting </a:t>
            </a:r>
            <a:r>
              <a:rPr lang="en-US" sz="2200" dirty="0">
                <a:solidFill>
                  <a:srgbClr val="C00000"/>
                </a:solidFill>
              </a:rPr>
              <a:t>back the </a:t>
            </a:r>
            <a:r>
              <a:rPr lang="en-US" sz="2200" dirty="0" err="1">
                <a:solidFill>
                  <a:srgbClr val="C00000"/>
                </a:solidFill>
              </a:rPr>
              <a:t>BigBite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spectrometer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Identifying some missing components (e.g. phototubes)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The Left HRS operating at 4.0 </a:t>
            </a:r>
            <a:r>
              <a:rPr lang="en-US" sz="2200" dirty="0" err="1" smtClean="0">
                <a:solidFill>
                  <a:srgbClr val="C00000"/>
                </a:solidFill>
              </a:rPr>
              <a:t>GeV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 algn="just" eaLnBrk="1" hangingPunct="1">
              <a:buFont typeface="Arial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Gradual enhancement of collaborator presence on site (postdocs, faculty on research leaves </a:t>
            </a:r>
            <a:r>
              <a:rPr lang="en-US" sz="2200" dirty="0" err="1" smtClean="0">
                <a:solidFill>
                  <a:srgbClr val="C00000"/>
                </a:solidFill>
              </a:rPr>
              <a:t>etc</a:t>
            </a:r>
            <a:r>
              <a:rPr lang="en-US" sz="2200" dirty="0" smtClean="0">
                <a:solidFill>
                  <a:srgbClr val="C00000"/>
                </a:solidFill>
              </a:rPr>
              <a:t>, </a:t>
            </a:r>
            <a:r>
              <a:rPr lang="en-US" sz="2200" smtClean="0">
                <a:solidFill>
                  <a:srgbClr val="C00000"/>
                </a:solidFill>
              </a:rPr>
              <a:t>more students?)</a:t>
            </a:r>
            <a:endParaRPr lang="en-US" sz="2200" dirty="0" smtClean="0">
              <a:solidFill>
                <a:srgbClr val="C00000"/>
              </a:solidFill>
            </a:endParaRPr>
          </a:p>
          <a:p>
            <a:pPr lvl="1" algn="just" eaLnBrk="1" hangingPunct="1">
              <a:buFont typeface="Arial" charset="0"/>
              <a:buChar char="•"/>
            </a:pPr>
            <a:endParaRPr lang="en-US" sz="2200" dirty="0">
              <a:solidFill>
                <a:srgbClr val="C00000"/>
              </a:solidFill>
            </a:endParaRPr>
          </a:p>
          <a:p>
            <a:pPr marL="457200" lvl="1" indent="0" algn="just" eaLnBrk="1" hangingPunct="1">
              <a:buNone/>
            </a:pPr>
            <a:endParaRPr lang="en-US" sz="2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 and Goals of the Experiment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MARATHON Experiment will measure the ratio of deep inelastic electron scattering from the 3H and 3He mirror nuclei using the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BigBite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(at large angles) and the Left HRS (at small angles) magnetic spectrometers.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ritium gas target of  ~1.1 </a:t>
            </a:r>
            <a:r>
              <a:rPr lang="en-US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kCi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ee D. </a:t>
            </a:r>
            <a:r>
              <a:rPr lang="en-US" sz="2400" dirty="0" err="1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Meekins</a:t>
            </a:r>
            <a:r>
              <a:rPr lang="en-US" sz="240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presentation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ratio of the two cross sections will determine the ratio of the neutron to proton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structure functions, and the ratio of the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quark distribution functions in the nucleon.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Nuclear corrections have been estimated to be small (order 1%).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Experiment will measure the EMC effect for both 3H and 3He (using a deuterium cell).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 EMC effect data and their ratio are considered crucial for understanding the EMC effect.</a:t>
            </a:r>
          </a:p>
          <a:p>
            <a:pPr algn="just" eaLnBrk="1" hangingPunct="1"/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6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DIS cross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s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ection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Nucleon structure functions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800" i="1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800" i="1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QPM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interpretation in terms of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quark momentum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</a:rPr>
              <a:t>proba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-</a:t>
            </a:r>
          </a:p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itchFamily="18" charset="0"/>
              </a:rPr>
              <a:t>bility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 distributions </a:t>
            </a:r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sz="2800" i="1" baseline="-25000" dirty="0" smtClean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</a:rPr>
              <a:t>(x)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 (large </a:t>
            </a:r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sz="2800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baseline="30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and </a:t>
            </a:r>
            <a:r>
              <a:rPr lang="el-GR" sz="2800" i="1" dirty="0" smtClean="0">
                <a:solidFill>
                  <a:schemeClr val="accent2"/>
                </a:solidFill>
                <a:latin typeface="Times New Roman" pitchFamily="18" charset="0"/>
              </a:rPr>
              <a:t>ν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fixed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):</a:t>
            </a: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Bjorken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</a:rPr>
              <a:t>x: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fraction of nucleon momentum carried by </a:t>
            </a:r>
          </a:p>
          <a:p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struck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quark:</a:t>
            </a: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803" name="Object 779"/>
          <p:cNvGraphicFramePr>
            <a:graphicFrameLocks noChangeAspect="1"/>
          </p:cNvGraphicFramePr>
          <p:nvPr/>
        </p:nvGraphicFramePr>
        <p:xfrm>
          <a:off x="457200" y="1603375"/>
          <a:ext cx="80660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1" name="Equation" r:id="rId3" imgW="3759200" imgH="482600" progId="Equation.3">
                  <p:embed/>
                </p:oleObj>
              </mc:Choice>
              <mc:Fallback>
                <p:oleObj name="Equation" r:id="rId3" imgW="3759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3375"/>
                        <a:ext cx="8066088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" name="Text Box 6"/>
          <p:cNvSpPr txBox="1">
            <a:spLocks noChangeArrowheads="1"/>
          </p:cNvSpPr>
          <p:nvPr/>
        </p:nvSpPr>
        <p:spPr bwMode="auto">
          <a:xfrm>
            <a:off x="228600" y="268288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Deep Inelastic Scattering and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Quark Parton Model</a:t>
            </a:r>
          </a:p>
        </p:txBody>
      </p:sp>
      <p:graphicFrame>
        <p:nvGraphicFramePr>
          <p:cNvPr id="1804" name="Object 780"/>
          <p:cNvGraphicFramePr>
            <a:graphicFrameLocks noChangeAspect="1"/>
          </p:cNvGraphicFramePr>
          <p:nvPr/>
        </p:nvGraphicFramePr>
        <p:xfrm>
          <a:off x="5791200" y="3124200"/>
          <a:ext cx="2640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2" name="Equation" r:id="rId5" imgW="1320800" imgH="228600" progId="Equation.3">
                  <p:embed/>
                </p:oleObj>
              </mc:Choice>
              <mc:Fallback>
                <p:oleObj name="Equation" r:id="rId5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124200"/>
                        <a:ext cx="26400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5" name="Object 781"/>
          <p:cNvGraphicFramePr>
            <a:graphicFrameLocks noChangeAspect="1"/>
          </p:cNvGraphicFramePr>
          <p:nvPr/>
        </p:nvGraphicFramePr>
        <p:xfrm>
          <a:off x="6400800" y="2697163"/>
          <a:ext cx="1447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3" name="Equation" r:id="rId7" imgW="672516" imgH="177646" progId="Equation.3">
                  <p:embed/>
                </p:oleObj>
              </mc:Choice>
              <mc:Fallback>
                <p:oleObj name="Equation" r:id="rId7" imgW="672516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697163"/>
                        <a:ext cx="1447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6" name="Object 782"/>
          <p:cNvGraphicFramePr>
            <a:graphicFrameLocks noChangeAspect="1"/>
          </p:cNvGraphicFramePr>
          <p:nvPr/>
        </p:nvGraphicFramePr>
        <p:xfrm>
          <a:off x="1447800" y="2590800"/>
          <a:ext cx="345916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4" name="Equation" r:id="rId9" imgW="1714500" imgH="482600" progId="Equation.3">
                  <p:embed/>
                </p:oleObj>
              </mc:Choice>
              <mc:Fallback>
                <p:oleObj name="Equation" r:id="rId9" imgW="1714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3459163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7" name="Object 783"/>
          <p:cNvGraphicFramePr>
            <a:graphicFrameLocks noChangeAspect="1"/>
          </p:cNvGraphicFramePr>
          <p:nvPr/>
        </p:nvGraphicFramePr>
        <p:xfrm>
          <a:off x="1447800" y="4495800"/>
          <a:ext cx="27225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5" name="Equation" r:id="rId11" imgW="1257300" imgH="419100" progId="Equation.3">
                  <p:embed/>
                </p:oleObj>
              </mc:Choice>
              <mc:Fallback>
                <p:oleObj name="Equation" r:id="rId11" imgW="1257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95800"/>
                        <a:ext cx="272256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8" name="Object 784"/>
          <p:cNvGraphicFramePr>
            <a:graphicFrameLocks noChangeAspect="1"/>
          </p:cNvGraphicFramePr>
          <p:nvPr/>
        </p:nvGraphicFramePr>
        <p:xfrm>
          <a:off x="4635500" y="4648200"/>
          <a:ext cx="2667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6" name="Equation" r:id="rId13" imgW="1231366" imgH="342751" progId="Equation.3">
                  <p:embed/>
                </p:oleObj>
              </mc:Choice>
              <mc:Fallback>
                <p:oleObj name="Equation" r:id="rId13" imgW="1231366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648200"/>
                        <a:ext cx="26670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9" name="Object 7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42032"/>
              </p:ext>
            </p:extLst>
          </p:nvPr>
        </p:nvGraphicFramePr>
        <p:xfrm>
          <a:off x="3429000" y="5943600"/>
          <a:ext cx="18684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7" name="Equation" r:id="rId15" imgW="863225" imgH="228501" progId="Equation.3">
                  <p:embed/>
                </p:oleObj>
              </mc:Choice>
              <mc:Fallback>
                <p:oleObj name="Equation" r:id="rId15" imgW="8632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43600"/>
                        <a:ext cx="186848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72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bodek.jpeg"/>
          <p:cNvPicPr>
            <a:picLocks noChangeAspect="1"/>
          </p:cNvPicPr>
          <p:nvPr/>
        </p:nvPicPr>
        <p:blipFill>
          <a:blip r:embed="rId2" cstate="print"/>
          <a:srcRect l="9837" t="16354" r="2602" b="8551"/>
          <a:stretch>
            <a:fillRect/>
          </a:stretch>
        </p:blipFill>
        <p:spPr bwMode="auto">
          <a:xfrm>
            <a:off x="215900" y="381000"/>
            <a:ext cx="51181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5257800" y="3810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SLAC 1968-1972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Friedman, Kendall, Taylor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Nobel 1991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5105400" y="1600200"/>
            <a:ext cx="4038600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150" i="1" baseline="-25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50" i="1" baseline="46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2150" i="1" baseline="-25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50" i="1" baseline="46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extracted from </a:t>
            </a:r>
            <a:r>
              <a:rPr lang="en-US" sz="2150" i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5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150" i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15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endParaRPr lang="en-US" sz="2150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5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using a Fermi-smearing model and a non-relativistic </a:t>
            </a:r>
            <a:r>
              <a:rPr lang="en-US" sz="2150" i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N-N</a:t>
            </a:r>
            <a:r>
              <a:rPr lang="en-US" sz="2150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potential </a:t>
            </a:r>
            <a:endParaRPr lang="en-US" sz="2150" dirty="0"/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290782" y="2895600"/>
            <a:ext cx="358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>
                <a:solidFill>
                  <a:srgbClr val="B808AB"/>
                </a:solidFill>
              </a:rPr>
              <a:t>Data in disagreement with</a:t>
            </a:r>
          </a:p>
          <a:p>
            <a:r>
              <a:rPr lang="en-US" sz="2100" i="1" dirty="0">
                <a:solidFill>
                  <a:srgbClr val="B808AB"/>
                </a:solidFill>
              </a:rPr>
              <a:t>SU(6) </a:t>
            </a:r>
            <a:r>
              <a:rPr lang="en-US" sz="2100" dirty="0">
                <a:solidFill>
                  <a:srgbClr val="B808AB"/>
                </a:solidFill>
              </a:rPr>
              <a:t>prediction: 2/3=0.67!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63487" y="3657600"/>
            <a:ext cx="358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 smtClean="0">
                <a:solidFill>
                  <a:srgbClr val="B808AB"/>
                </a:solidFill>
              </a:rPr>
              <a:t>High momentum quarks in </a:t>
            </a:r>
            <a:endParaRPr lang="en-US" sz="2100" dirty="0">
              <a:solidFill>
                <a:srgbClr val="B808AB"/>
              </a:solidFill>
            </a:endParaRPr>
          </a:p>
          <a:p>
            <a:r>
              <a:rPr lang="en-US" sz="2100" i="1" dirty="0" smtClean="0">
                <a:solidFill>
                  <a:srgbClr val="B808AB"/>
                </a:solidFill>
              </a:rPr>
              <a:t>p(n) </a:t>
            </a:r>
            <a:r>
              <a:rPr lang="en-US" sz="2100" dirty="0" smtClean="0">
                <a:solidFill>
                  <a:srgbClr val="B808AB"/>
                </a:solidFill>
              </a:rPr>
              <a:t>are</a:t>
            </a:r>
            <a:r>
              <a:rPr lang="en-US" sz="2100" i="1" dirty="0" smtClean="0">
                <a:solidFill>
                  <a:srgbClr val="B808AB"/>
                </a:solidFill>
              </a:rPr>
              <a:t> u(d) </a:t>
            </a:r>
            <a:r>
              <a:rPr lang="en-US" sz="2100" dirty="0" smtClean="0">
                <a:solidFill>
                  <a:srgbClr val="B808AB"/>
                </a:solidFill>
              </a:rPr>
              <a:t>valence quarks</a:t>
            </a:r>
            <a:endParaRPr lang="en-US" sz="2100" dirty="0">
              <a:solidFill>
                <a:srgbClr val="B808AB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257800" y="4419600"/>
            <a:ext cx="37212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B808AB"/>
                </a:solidFill>
              </a:rPr>
              <a:t>There are no high momentum strange quarks in </a:t>
            </a:r>
            <a:r>
              <a:rPr lang="en-US" sz="2100" i="1" dirty="0" smtClean="0">
                <a:solidFill>
                  <a:srgbClr val="B808AB"/>
                </a:solidFill>
              </a:rPr>
              <a:t>p </a:t>
            </a:r>
            <a:r>
              <a:rPr lang="en-US" sz="2100" dirty="0" smtClean="0">
                <a:solidFill>
                  <a:srgbClr val="B808AB"/>
                </a:solidFill>
              </a:rPr>
              <a:t>and </a:t>
            </a:r>
            <a:r>
              <a:rPr lang="en-US" sz="2100" i="1" dirty="0" smtClean="0">
                <a:solidFill>
                  <a:srgbClr val="B808AB"/>
                </a:solidFill>
              </a:rPr>
              <a:t>n</a:t>
            </a:r>
            <a:endParaRPr lang="en-US" sz="2100" i="1" dirty="0">
              <a:solidFill>
                <a:srgbClr val="B808AB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215151" y="5181600"/>
            <a:ext cx="39589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B808AB"/>
                </a:solidFill>
              </a:rPr>
              <a:t>Sea quarks dominate at small </a:t>
            </a:r>
            <a:r>
              <a:rPr lang="en-US" sz="2100" i="1" dirty="0" smtClean="0">
                <a:solidFill>
                  <a:srgbClr val="B808AB"/>
                </a:solidFill>
              </a:rPr>
              <a:t>x </a:t>
            </a:r>
            <a:endParaRPr lang="en-US" sz="2100" dirty="0" smtClean="0">
              <a:solidFill>
                <a:srgbClr val="B808AB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15151" y="5651689"/>
            <a:ext cx="3928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B808AB"/>
                </a:solidFill>
              </a:rPr>
              <a:t>Data consistent with di-quark model by Feynman and others</a:t>
            </a:r>
            <a:endParaRPr lang="en-US" sz="2100" i="1" dirty="0">
              <a:solidFill>
                <a:srgbClr val="B808AB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" y="1143000"/>
            <a:ext cx="4072026" cy="5715000"/>
          </a:xfrm>
          <a:prstGeom prst="rect">
            <a:avLst/>
          </a:prstGeom>
        </p:spPr>
      </p:pic>
      <p:pic>
        <p:nvPicPr>
          <p:cNvPr id="3" name="Picture 3" descr="javier.jpeg"/>
          <p:cNvPicPr>
            <a:picLocks noChangeAspect="1"/>
          </p:cNvPicPr>
          <p:nvPr/>
        </p:nvPicPr>
        <p:blipFill>
          <a:blip r:embed="rId3" cstate="print"/>
          <a:srcRect t="6250" r="5753" b="2499"/>
          <a:stretch>
            <a:fillRect/>
          </a:stretch>
        </p:blipFill>
        <p:spPr bwMode="auto">
          <a:xfrm>
            <a:off x="4038600" y="1295400"/>
            <a:ext cx="4994071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24243" y="1230868"/>
            <a:ext cx="336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 52, 727 (1984)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9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halkboard"/>
                <a:cs typeface="Chalkboard"/>
              </a:rPr>
              <a:t>and then the EMC effect ……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(appears to be Q</a:t>
            </a:r>
            <a:r>
              <a:rPr lang="en-US" sz="2800" baseline="30000" dirty="0" smtClean="0">
                <a:solidFill>
                  <a:srgbClr val="0000FF"/>
                </a:solidFill>
                <a:latin typeface="Chalkboard"/>
                <a:cs typeface="Chalkboard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independent)</a:t>
            </a:r>
            <a:r>
              <a:rPr lang="en-US" sz="2800" baseline="30000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endParaRPr lang="en-US" sz="2800" baseline="300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5173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3746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FF0000"/>
                </a:solidFill>
              </a:rPr>
              <a:t>Structure Function Ratio Problem !</a:t>
            </a:r>
          </a:p>
        </p:txBody>
      </p:sp>
      <p:sp>
        <p:nvSpPr>
          <p:cNvPr id="137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6614" y="1295400"/>
            <a:ext cx="3700462" cy="5133975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Convolution model: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Fermi motion and binding, covariant deuteron wave function, off-shell effects :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>
              <a:buFontTx/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Melnitchouk</a:t>
            </a:r>
            <a:r>
              <a:rPr lang="en-US" sz="1600" dirty="0" smtClean="0"/>
              <a:t> and Thomas (1996)]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1800" b="1" dirty="0" smtClean="0"/>
              <a:t>Nuclear density model:</a:t>
            </a:r>
          </a:p>
          <a:p>
            <a:pPr marL="457200" lvl="1" indent="0" eaLnBrk="1" hangingPunct="1">
              <a:buNone/>
            </a:pPr>
            <a:r>
              <a:rPr lang="en-US" sz="1800" dirty="0" smtClean="0"/>
              <a:t>EMC effect for deuteron scales with nuclear density:</a:t>
            </a:r>
          </a:p>
          <a:p>
            <a:pPr eaLnBrk="1" hangingPunct="1"/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        [Frankfurt and </a:t>
            </a:r>
            <a:r>
              <a:rPr lang="en-US" sz="1600" dirty="0" err="1" smtClean="0"/>
              <a:t>Strikman</a:t>
            </a:r>
            <a:r>
              <a:rPr lang="en-US" sz="1600" dirty="0" smtClean="0"/>
              <a:t> (1988)]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</p:txBody>
      </p:sp>
      <p:graphicFrame>
        <p:nvGraphicFramePr>
          <p:cNvPr id="13722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8294090"/>
              </p:ext>
            </p:extLst>
          </p:nvPr>
        </p:nvGraphicFramePr>
        <p:xfrm>
          <a:off x="4522220" y="892174"/>
          <a:ext cx="4269355" cy="550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6" name="Bitmap Image" r:id="rId5" imgW="4153260" imgH="5357324" progId="PBrush">
                  <p:embed/>
                </p:oleObj>
              </mc:Choice>
              <mc:Fallback>
                <p:oleObj name="Bitmap Image" r:id="rId5" imgW="4153260" imgH="53573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220" y="892174"/>
                        <a:ext cx="4269355" cy="5508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3" name="Text Box 5"/>
          <p:cNvSpPr txBox="1">
            <a:spLocks noChangeArrowheads="1"/>
          </p:cNvSpPr>
          <p:nvPr/>
        </p:nvSpPr>
        <p:spPr bwMode="auto">
          <a:xfrm>
            <a:off x="5004890" y="2903839"/>
            <a:ext cx="1414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ea typeface="ＭＳ Ｐゴシック"/>
                <a:cs typeface="ＭＳ Ｐゴシック"/>
              </a:rPr>
              <a:t>Fermi smearing</a:t>
            </a:r>
          </a:p>
        </p:txBody>
      </p:sp>
      <p:sp>
        <p:nvSpPr>
          <p:cNvPr id="137224" name="Line 6"/>
          <p:cNvSpPr>
            <a:spLocks noChangeShapeType="1"/>
          </p:cNvSpPr>
          <p:nvPr/>
        </p:nvSpPr>
        <p:spPr bwMode="auto">
          <a:xfrm>
            <a:off x="6410254" y="3151664"/>
            <a:ext cx="5429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225" name="Text Box 7"/>
          <p:cNvSpPr txBox="1">
            <a:spLocks noChangeArrowheads="1"/>
          </p:cNvSpPr>
          <p:nvPr/>
        </p:nvSpPr>
        <p:spPr bwMode="auto">
          <a:xfrm>
            <a:off x="7951788" y="2506663"/>
            <a:ext cx="11922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smtClean="0">
                <a:ea typeface="ＭＳ Ｐゴシック"/>
                <a:cs typeface="ＭＳ Ｐゴシック"/>
              </a:rPr>
              <a:t>Smearing    AND Binding</a:t>
            </a:r>
            <a:endParaRPr lang="en-US" sz="1400" dirty="0">
              <a:ea typeface="ＭＳ Ｐゴシック"/>
              <a:cs typeface="ＭＳ Ｐゴシック"/>
            </a:endParaRPr>
          </a:p>
        </p:txBody>
      </p:sp>
      <p:sp>
        <p:nvSpPr>
          <p:cNvPr id="137226" name="Line 8"/>
          <p:cNvSpPr>
            <a:spLocks noChangeShapeType="1"/>
          </p:cNvSpPr>
          <p:nvPr/>
        </p:nvSpPr>
        <p:spPr bwMode="auto">
          <a:xfrm flipH="1">
            <a:off x="7616352" y="2904808"/>
            <a:ext cx="339725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227" name="Text Box 9"/>
          <p:cNvSpPr txBox="1">
            <a:spLocks noChangeArrowheads="1"/>
          </p:cNvSpPr>
          <p:nvPr/>
        </p:nvSpPr>
        <p:spPr bwMode="auto">
          <a:xfrm>
            <a:off x="6376988" y="1662113"/>
            <a:ext cx="1406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ea typeface="ＭＳ Ｐゴシック"/>
                <a:cs typeface="ＭＳ Ｐゴシック"/>
              </a:rPr>
              <a:t>Nuclear density</a:t>
            </a:r>
          </a:p>
          <a:p>
            <a:pPr eaLnBrk="0" hangingPunct="0"/>
            <a:r>
              <a:rPr lang="en-US" sz="1400" dirty="0">
                <a:ea typeface="ＭＳ Ｐゴシック"/>
                <a:cs typeface="ＭＳ Ｐゴシック"/>
              </a:rPr>
              <a:t>       model</a:t>
            </a:r>
          </a:p>
        </p:txBody>
      </p:sp>
      <p:sp>
        <p:nvSpPr>
          <p:cNvPr id="137228" name="Line 10"/>
          <p:cNvSpPr>
            <a:spLocks noChangeShapeType="1"/>
          </p:cNvSpPr>
          <p:nvPr/>
        </p:nvSpPr>
        <p:spPr bwMode="auto">
          <a:xfrm>
            <a:off x="7145338" y="2166938"/>
            <a:ext cx="40640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722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132" y="4724400"/>
            <a:ext cx="3077426" cy="52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391" y="2632075"/>
            <a:ext cx="4381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2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baseline="4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600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baseline="4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Ratios and 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Limits for 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990600"/>
          <a:ext cx="7315199" cy="372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981"/>
                <a:gridCol w="1255581"/>
                <a:gridCol w="822959"/>
                <a:gridCol w="1005839"/>
                <a:gridCol w="1005839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d/u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        </a:t>
                      </a:r>
                      <a:r>
                        <a:rPr lang="en-US" sz="2000" b="1" i="1" dirty="0" smtClean="0"/>
                        <a:t>SU(6)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5/9</a:t>
                      </a:r>
                      <a:endParaRPr lang="en-US" dirty="0"/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      </a:t>
                      </a:r>
                      <a:r>
                        <a:rPr lang="en-US" sz="2000" b="1" dirty="0" err="1" smtClean="0"/>
                        <a:t>Diquark</a:t>
                      </a:r>
                      <a:r>
                        <a:rPr lang="en-US" sz="2000" b="1" dirty="0" smtClean="0"/>
                        <a:t>/Feynman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</a:t>
                      </a:r>
                      <a:r>
                        <a:rPr lang="en-US" sz="2000" b="1" dirty="0" smtClean="0"/>
                        <a:t>Quark Model/</a:t>
                      </a:r>
                      <a:r>
                        <a:rPr lang="en-US" sz="2000" b="1" dirty="0" err="1" smtClean="0"/>
                        <a:t>Isgur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</a:t>
                      </a:r>
                      <a:r>
                        <a:rPr lang="en-US" sz="2000" b="1" dirty="0" err="1" smtClean="0"/>
                        <a:t>Perturbative</a:t>
                      </a:r>
                      <a:r>
                        <a:rPr lang="en-US" sz="2000" b="1" dirty="0" smtClean="0"/>
                        <a:t> QCD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3/7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1/5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1441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2000" b="1" dirty="0" smtClean="0"/>
                        <a:t>Quark</a:t>
                      </a:r>
                      <a:r>
                        <a:rPr lang="en-US" sz="2000" b="1" baseline="0" dirty="0" smtClean="0"/>
                        <a:t> Counting </a:t>
                      </a:r>
                      <a:r>
                        <a:rPr lang="en-US" sz="2000" b="1" dirty="0" smtClean="0"/>
                        <a:t>Rules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3/7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1/5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9662" name="TextBox 6"/>
          <p:cNvSpPr txBox="1">
            <a:spLocks noChangeArrowheads="1"/>
          </p:cNvSpPr>
          <p:nvPr/>
        </p:nvSpPr>
        <p:spPr bwMode="auto">
          <a:xfrm>
            <a:off x="76200" y="4876800"/>
            <a:ext cx="8991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Asymmetry measured with polarized electrons and nucleons.  Equal in</a:t>
            </a:r>
          </a:p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QPM to probability that the quark spins are aligned with the nucleon spin.</a:t>
            </a:r>
          </a:p>
          <a:p>
            <a:endParaRPr lang="en-US" sz="21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i="1" baseline="5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1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i="1" baseline="5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Extensive experimental programs at CERN, SLAC, DESY and </a:t>
            </a:r>
          </a:p>
          <a:p>
            <a:r>
              <a:rPr lang="en-US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JLab (6 GeV and 12 GeV Programs) </a:t>
            </a:r>
          </a:p>
        </p:txBody>
      </p:sp>
    </p:spTree>
    <p:extLst>
      <p:ext uri="{BB962C8B-B14F-4D97-AF65-F5344CB8AC3E}">
        <p14:creationId xmlns:p14="http://schemas.microsoft.com/office/powerpoint/2010/main" val="337903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00100"/>
            <a:ext cx="5486400" cy="5253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838200"/>
            <a:ext cx="79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R*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6096000"/>
            <a:ext cx="333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Rev. C68 035201 (2003)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1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9" name="Text Box 7"/>
          <p:cNvSpPr txBox="1">
            <a:spLocks noChangeArrowheads="1"/>
          </p:cNvSpPr>
          <p:nvPr/>
        </p:nvSpPr>
        <p:spPr bwMode="auto">
          <a:xfrm>
            <a:off x="423081" y="914400"/>
            <a:ext cx="8382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Just perform DIS from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 dirty="0" smtClean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H. 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inding of nucleons in 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the two nuclei is of same nature.  Difference between bound</a:t>
            </a:r>
          </a:p>
          <a:p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and free nucleons in the two nuclei is calculable, summarized, for their ratio, by some parameter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R* (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W. </a:t>
            </a:r>
            <a:r>
              <a:rPr lang="en-US" sz="2500" dirty="0" err="1" smtClean="0">
                <a:solidFill>
                  <a:schemeClr val="accent2"/>
                </a:solidFill>
                <a:latin typeface="Times New Roman" pitchFamily="18" charset="0"/>
              </a:rPr>
              <a:t>Melnitchouk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et al.).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If 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l-GR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is the same for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H, measured DIS cross</a:t>
            </a:r>
          </a:p>
          <a:p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  section ratio must be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equal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to the 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en-US" sz="2500" i="1" baseline="-25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structure function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 ratio as calculated using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R*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Determine nucleon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500" i="1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ratio</a:t>
            </a:r>
          </a:p>
          <a:p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using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=3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DIS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cross section</a:t>
            </a:r>
            <a:endParaRPr lang="en-US" sz="2500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data and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R*(≈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1) from theory:</a:t>
            </a:r>
            <a:endParaRPr lang="en-US" sz="26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760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Nucleon 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600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Ratio Extraction from 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He/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graphicFrame>
        <p:nvGraphicFramePr>
          <p:cNvPr id="8757" name="Object 5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059310"/>
              </p:ext>
            </p:extLst>
          </p:nvPr>
        </p:nvGraphicFramePr>
        <p:xfrm>
          <a:off x="4653887" y="3352800"/>
          <a:ext cx="381110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8" name="Equation" r:id="rId3" imgW="1777229" imgH="533169" progId="Equation.3">
                  <p:embed/>
                </p:oleObj>
              </mc:Choice>
              <mc:Fallback>
                <p:oleObj name="Equation" r:id="rId3" imgW="1777229" imgH="533169" progId="Equation.3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887" y="3352800"/>
                        <a:ext cx="3811102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8" name="Object 5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497425"/>
              </p:ext>
            </p:extLst>
          </p:nvPr>
        </p:nvGraphicFramePr>
        <p:xfrm>
          <a:off x="4800600" y="4876801"/>
          <a:ext cx="3276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" name="Equation" r:id="rId5" imgW="1447172" imgH="482391" progId="Equation.3">
                  <p:embed/>
                </p:oleObj>
              </mc:Choice>
              <mc:Fallback>
                <p:oleObj name="Equation" r:id="rId5" imgW="1447172" imgH="482391" progId="Equation.3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876801"/>
                        <a:ext cx="3276600" cy="109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frac{F_2^d}{F_2^p+F_2^n} = 1 + \frac{\rho_d}&#10;{\rho_A-\rho_d}\left[\frac{F_2^A}{F_2^d} - 1 \right] 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1"/>
  <p:tag name="PICTUREFILESIZE" val="164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$ F_2^d(x,Q^2) = \int dy \rho(y)[F_2^p(x/y,Q^2)+F_2^n(x/y,Q^2)]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66"/>
  <p:tag name="PICTUREFILESIZE" val="2821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33327</TotalTime>
  <Words>1300</Words>
  <Application>Microsoft Macintosh PowerPoint</Application>
  <PresentationFormat>On-screen Show (4:3)</PresentationFormat>
  <Paragraphs>162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Design</vt:lpstr>
      <vt:lpstr>Bitmap Image</vt:lpstr>
      <vt:lpstr>Equation</vt:lpstr>
      <vt:lpstr>MeAsurement of F2n/F2p, d/u RAtios and A=3 EMC Effect in Deep Inelastic Electron Scattering Off the Tritium and Helium MirrOr Nuclei</vt:lpstr>
      <vt:lpstr>Overview and Goals of the Experiment</vt:lpstr>
      <vt:lpstr>PowerPoint Presentation</vt:lpstr>
      <vt:lpstr>PowerPoint Presentation</vt:lpstr>
      <vt:lpstr>PowerPoint Presentation</vt:lpstr>
      <vt:lpstr>         Structure Function Ratio Problem !</vt:lpstr>
      <vt:lpstr>F2n/ F2n, d/u Ratios and A1 Limits for x→1</vt:lpstr>
      <vt:lpstr>PowerPoint Presentation</vt:lpstr>
      <vt:lpstr>PowerPoint Presentation</vt:lpstr>
      <vt:lpstr>PowerPoint Presentation</vt:lpstr>
      <vt:lpstr>Work in Progress</vt:lpstr>
      <vt:lpstr>Experimental Plan and Requirements</vt:lpstr>
      <vt:lpstr>PowerPoint Presentation</vt:lpstr>
      <vt:lpstr>PowerPoint Presentation</vt:lpstr>
      <vt:lpstr>Summary - Issues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 Department</dc:creator>
  <cp:lastModifiedBy>Javier Gomez</cp:lastModifiedBy>
  <cp:revision>912</cp:revision>
  <dcterms:created xsi:type="dcterms:W3CDTF">2010-06-01T15:31:49Z</dcterms:created>
  <dcterms:modified xsi:type="dcterms:W3CDTF">2014-12-09T13:11:23Z</dcterms:modified>
</cp:coreProperties>
</file>